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FFCC"/>
    <a:srgbClr val="66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1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70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11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5438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55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704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18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29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01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43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75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59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9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53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58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5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97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3F93436-35EE-4900-95DB-AAEA3CBE7D0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9C1A9CF-2E95-47E9-93C3-20F36F96C7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60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61702" y="444136"/>
            <a:ext cx="946861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Исследовательская работа по теме</a:t>
            </a:r>
          </a:p>
          <a:p>
            <a:pPr algn="ctr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«Лингвистические ошибки</a:t>
            </a:r>
          </a:p>
          <a:p>
            <a:pPr algn="ctr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у нас: причина их </a:t>
            </a:r>
          </a:p>
          <a:p>
            <a:pPr algn="ctr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возникновения и</a:t>
            </a:r>
          </a:p>
          <a:p>
            <a:pPr algn="ctr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</a:t>
            </a:r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лассификация»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3955" y="3241655"/>
            <a:ext cx="114768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Выполнила: ученица 7 класса</a:t>
            </a:r>
          </a:p>
          <a:p>
            <a:pPr algn="r"/>
            <a:r>
              <a:rPr lang="ru-RU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Недбаева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Татьяна</a:t>
            </a:r>
          </a:p>
          <a:p>
            <a:pPr algn="r"/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Руководитель: учитель русского языка</a:t>
            </a:r>
          </a:p>
          <a:p>
            <a:pPr algn="r"/>
            <a:r>
              <a:rPr lang="ru-RU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Гончарова Елена Константиновна</a:t>
            </a:r>
          </a:p>
          <a:p>
            <a:pPr algn="ctr"/>
            <a:endParaRPr lang="ru-RU" sz="2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4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400" b="1" cap="none" spc="0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с.Сторожевое 2-е – 2015 г.</a:t>
            </a:r>
            <a:endParaRPr lang="ru-RU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Picture 2" descr="D:\Елена Николаевна\картинки школа\заставки к игровым урокам\работа в группе картинка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1941" y="3255963"/>
            <a:ext cx="3286125" cy="29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8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444137"/>
            <a:ext cx="8689976" cy="117565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Грамматические ошибки -97</a:t>
            </a:r>
            <a:endParaRPr lang="ru-RU" dirty="0">
              <a:solidFill>
                <a:srgbClr val="00CC99"/>
              </a:solidFill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323341"/>
              </p:ext>
            </p:extLst>
          </p:nvPr>
        </p:nvGraphicFramePr>
        <p:xfrm>
          <a:off x="887105" y="1533012"/>
          <a:ext cx="10317707" cy="5317672"/>
        </p:xfrm>
        <a:graphic>
          <a:graphicData uri="http://schemas.openxmlformats.org/drawingml/2006/table">
            <a:tbl>
              <a:tblPr/>
              <a:tblGrid>
                <a:gridCol w="1037229"/>
                <a:gridCol w="4608687"/>
                <a:gridCol w="46717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Г-1</a:t>
                      </a:r>
                      <a:endParaRPr lang="ru-RU" sz="1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Ошибки в словообразовании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Black" pitchFamily="34" charset="0"/>
                          <a:ea typeface="Calibri"/>
                          <a:cs typeface="Times New Roman"/>
                        </a:rPr>
                        <a:t>Трудолюбимый (трудолюбивый).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Г-2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Ошибки в формообразовании различных частей речи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 Black" pitchFamily="34" charset="0"/>
                          <a:ea typeface="Calibri"/>
                          <a:cs typeface="Times New Roman"/>
                        </a:rPr>
                        <a:t>Делов (дел), носок (носков), в кине (в кино).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Г-3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Ошибка в согласовании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Он вышел на дорогу, ведущей (ведущую) к старому заводу.</a:t>
                      </a:r>
                      <a:endParaRPr lang="ru-RU" sz="1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Г-4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Ошибка в управлении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Всматриваешься на лицо (в лицо), жажда славе (славы).</a:t>
                      </a:r>
                      <a:endParaRPr lang="ru-RU" sz="1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Г-5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Нарушение границы предложения</a:t>
                      </a:r>
                      <a:endParaRPr lang="ru-RU" sz="1000" b="1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Собаки напали на след зайца. И стали гонять его по вырубке.</a:t>
                      </a:r>
                      <a:endParaRPr lang="ru-RU" sz="1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Г-6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Нарушение согласования между подлежащим и сказуемым</a:t>
                      </a:r>
                      <a:endParaRPr lang="ru-RU" sz="1000" b="1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Крестьянство страдали (страдало) под гнетом крепостного права.</a:t>
                      </a:r>
                      <a:endParaRPr lang="ru-RU" sz="1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Г-7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Ошибка в построении предложения с однородными членами</a:t>
                      </a:r>
                      <a:endParaRPr lang="ru-RU" sz="1000" b="1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Девушка была румяной, гладко причесана (гладко причесанной).</a:t>
                      </a:r>
                      <a:endParaRPr lang="ru-RU" sz="1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Г-8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Ошибка в построении предложения с причастным оборотом</a:t>
                      </a:r>
                      <a:endParaRPr lang="ru-RU" sz="1000" b="1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Дорожка была покрыта проваливающимся снегом под ногами (снегом, проваливающимся под ногами).</a:t>
                      </a:r>
                      <a:endParaRPr lang="ru-RU" sz="1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Г-9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Ошибка в построении предложения с деепричастным оборотом</a:t>
                      </a:r>
                      <a:endParaRPr lang="ru-RU" sz="1000" b="1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Подъезжая к лесу, выскочил заяц.</a:t>
                      </a:r>
                      <a:endParaRPr lang="ru-RU" sz="1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Г-10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Ошибка в построении сложного предложения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Улица вела к озеру, на которой (около которого) росли тополя.</a:t>
                      </a:r>
                      <a:endParaRPr lang="ru-RU" sz="1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Г-11</a:t>
                      </a:r>
                      <a:endParaRPr lang="ru-RU" sz="10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Смешение прямой и косвенной речи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Дубровский сказал, что я ухожу из </a:t>
                      </a:r>
                      <a:r>
                        <a:rPr lang="ru-RU" sz="1200" dirty="0" err="1">
                          <a:latin typeface="Arial Black" pitchFamily="34" charset="0"/>
                          <a:ea typeface="Calibri"/>
                          <a:cs typeface="Times New Roman"/>
                        </a:rPr>
                        <a:t>Кистеневки</a:t>
                      </a:r>
                      <a:r>
                        <a:rPr lang="ru-RU" sz="12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(он уходит).</a:t>
                      </a:r>
                      <a:endParaRPr lang="ru-RU" sz="1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222070"/>
            <a:ext cx="8689976" cy="1476102"/>
          </a:xfrm>
        </p:spPr>
        <p:txBody>
          <a:bodyPr/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Примеры ошибок из наших работ</a:t>
            </a:r>
            <a:endParaRPr lang="ru-RU" dirty="0">
              <a:solidFill>
                <a:srgbClr val="00CC99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1" y="2325189"/>
            <a:ext cx="80728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Слева от Ирины сидят группа поддержки, которые хотят учиться гимнастике. </a:t>
            </a:r>
          </a:p>
          <a:p>
            <a:pPr marL="342900" indent="-34290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(нарушение согласования между подлежащим и сказуемым)</a:t>
            </a:r>
          </a:p>
          <a:p>
            <a:pPr marL="342900" indent="-342900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2. В детстве я однажды прочитал книгу, которую написал Д. Дефо под названием «Робинзон Крузо».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(ошибка в построении сложного предложения)</a:t>
            </a:r>
          </a:p>
          <a:p>
            <a:pPr marL="342900" indent="-342900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3. С того времени мальчик похудел так, что мама, приехавшая первого сентября, испугалась его.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(ошибка в управлении)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29698" name="Picture 2" descr="G:\ИССЛЕДОВАТЕЛЬСКИЕ РАБОТЫ\Недбавева\Новая папка\5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5201" y="2730136"/>
            <a:ext cx="2094412" cy="1867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3716" y="0"/>
            <a:ext cx="8689976" cy="108421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Речевые ошибки - 62</a:t>
            </a:r>
            <a:endParaRPr lang="ru-RU" dirty="0">
              <a:solidFill>
                <a:srgbClr val="00CC99"/>
              </a:solidFill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755901"/>
              </p:ext>
            </p:extLst>
          </p:nvPr>
        </p:nvGraphicFramePr>
        <p:xfrm>
          <a:off x="964937" y="1023583"/>
          <a:ext cx="10567421" cy="5524369"/>
        </p:xfrm>
        <a:graphic>
          <a:graphicData uri="http://schemas.openxmlformats.org/drawingml/2006/table">
            <a:tbl>
              <a:tblPr/>
              <a:tblGrid>
                <a:gridCol w="645498"/>
                <a:gridCol w="5021769"/>
                <a:gridCol w="4900154"/>
              </a:tblGrid>
              <a:tr h="723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Р-1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Употребление слова в несвойственном ему значении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Грач – черная птица с длинным носом (клювом).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Р-2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Смешение паронимов (однокоренных слов, имеющих разное значение)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Мама велела мне надеть свитер, но я наперерез (наотрез) отказался.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Р-3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Неоправданное употребление просторечных и диалектных слов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На пришкольном участке наш класс посадил бураки (свёклу).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Р-4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Смешение</a:t>
                      </a:r>
                      <a:r>
                        <a:rPr lang="ru-RU" sz="1800" b="1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видовых и </a:t>
                      </a:r>
                      <a:r>
                        <a:rPr lang="ru-RU" sz="1800" b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временных </a:t>
                      </a: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форм </a:t>
                      </a:r>
                      <a:r>
                        <a:rPr lang="ru-RU" sz="1800" b="1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глагола</a:t>
                      </a:r>
                      <a:endParaRPr lang="ru-RU" sz="18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Мальчик сидел за столом и раскрашивает (раскрашивал) картинки.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Р-5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Смешение причастий действительного и страдательного залога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Фотографии, сделавшие (сделанные) профессиональным фотоаппаратом.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Р-6</a:t>
                      </a:r>
                      <a:endParaRPr lang="ru-RU" sz="1000" b="1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Неудачное употребление местоимений в контексте, приводящее к неясности или двусмысленности речи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Я  вынул книгу из сумки и положил её на стол (Сумку или книгу?)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Примеры ошибок из наших работ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45474" y="1920241"/>
            <a:ext cx="87659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Он наедался досыта, а потом опять складывал зубы на полочку.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(неточность в употреблении</a:t>
            </a:r>
          </a:p>
          <a:p>
            <a:pPr marL="342900" indent="-34290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фразеологизма)</a:t>
            </a:r>
          </a:p>
          <a:p>
            <a:pPr marL="342900" indent="-342900">
              <a:buAutoNum type="arabicPeriod" startAt="2"/>
            </a:pPr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С одной стороны, обе стороны по-своему правы и не правы.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(неудачное употребление</a:t>
            </a:r>
          </a:p>
          <a:p>
            <a:pPr marL="342900" indent="-34290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однокоренных слов)</a:t>
            </a:r>
          </a:p>
          <a:p>
            <a:pPr marL="342900" indent="-342900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3. Когда она пришла на работу, ей другой продавец сдаёт смену.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(смешение временных форм </a:t>
            </a:r>
          </a:p>
          <a:p>
            <a:pPr marL="342900" indent="-342900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глагола)</a:t>
            </a:r>
          </a:p>
          <a:p>
            <a:pPr marL="342900" indent="-342900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4. </a:t>
            </a:r>
            <a:r>
              <a:rPr lang="ru-RU" sz="2400" b="1" dirty="0" err="1" smtClean="0">
                <a:latin typeface="Arial Black" pitchFamily="34" charset="0"/>
                <a:cs typeface="Times New Roman" pitchFamily="18" charset="0"/>
              </a:rPr>
              <a:t>Взади</a:t>
            </a:r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 этого мальчика стоит девочка.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(неверное употребление наречия  «сзади»)</a:t>
            </a:r>
          </a:p>
          <a:p>
            <a:pPr marL="342900" indent="-342900"/>
            <a:endParaRPr lang="ru-RU" dirty="0"/>
          </a:p>
        </p:txBody>
      </p:sp>
      <p:pic>
        <p:nvPicPr>
          <p:cNvPr id="31747" name="Picture 3" descr="G:\ИССЛЕДОВАТЕЛЬСКИЕ РАБОТЫ\Недбавева\Новая папка\6520036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1588" y="2037806"/>
            <a:ext cx="1877242" cy="3754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378823"/>
            <a:ext cx="8689976" cy="105809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Логические ошибки - 30</a:t>
            </a:r>
            <a:endParaRPr lang="ru-RU" dirty="0">
              <a:solidFill>
                <a:srgbClr val="00CC99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96344" y="1933303"/>
            <a:ext cx="7044644" cy="3324497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Отсутствие абзацев, смещение плана изложения, повторение мыслей (тавтология), пропуск какого-либо звена в объяснении.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32770" name="Picture 2" descr="G:\ИССЛЕДОВАТЕЛЬСКИЕ РАБОТЫ\Недбавева\Новая папка\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755" y="3273605"/>
            <a:ext cx="2806954" cy="2199732"/>
          </a:xfrm>
          <a:prstGeom prst="rect">
            <a:avLst/>
          </a:prstGeom>
          <a:noFill/>
        </p:spPr>
      </p:pic>
      <p:pic>
        <p:nvPicPr>
          <p:cNvPr id="5" name="Picture 3" descr="G:\ИССЛЕДОВАТЕЛЬСКИЕ РАБОТЫ\Недбавева\Новая папка\6520036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0858" y="3103517"/>
            <a:ext cx="1877242" cy="3754483"/>
          </a:xfrm>
          <a:prstGeom prst="rect">
            <a:avLst/>
          </a:prstGeom>
          <a:noFill/>
        </p:spPr>
      </p:pic>
      <p:pic>
        <p:nvPicPr>
          <p:cNvPr id="6" name="Picture 2" descr="G:\ИССЛЕДОВАТЕЛЬСКИЕ РАБОТЫ\Недбавева\Новая папка\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2155" y="3426005"/>
            <a:ext cx="2806954" cy="2199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834" y="418011"/>
            <a:ext cx="11395166" cy="1476103"/>
          </a:xfrm>
        </p:spPr>
        <p:txBody>
          <a:bodyPr/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Фактические ошибки - 6</a:t>
            </a:r>
            <a:endParaRPr lang="ru-RU" dirty="0">
              <a:solidFill>
                <a:srgbClr val="00CC99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1947" y="2009095"/>
            <a:ext cx="9908273" cy="301098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Неточность в цитате, ошибка в собственных названиях, топонимическая путаница, неправильное толкование, незнание исторических фактов.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33794" name="Picture 2" descr="G:\ИССЛЕДОВАТЕЛЬСКИЕ РАБОТЫ\Недбавева\Новая папка\рол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00031" y="4087895"/>
            <a:ext cx="2225498" cy="2168434"/>
          </a:xfrm>
          <a:prstGeom prst="rect">
            <a:avLst/>
          </a:prstGeom>
          <a:noFill/>
        </p:spPr>
      </p:pic>
      <p:pic>
        <p:nvPicPr>
          <p:cNvPr id="3074" name="Picture 2" descr="G:\ИССЛЕДОВАТЕЛЬСКИЕ РАБОТЫ\Недбавева\Новая папка\514700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3598" y="4232366"/>
            <a:ext cx="1933487" cy="1575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CC99"/>
                </a:solidFill>
                <a:latin typeface="Arial Black" pitchFamily="34" charset="0"/>
              </a:rPr>
              <a:t>Причины возникновения ошибок:</a:t>
            </a:r>
            <a:endParaRPr lang="ru-RU" b="1" dirty="0">
              <a:solidFill>
                <a:srgbClr val="00CC99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Arial Black" pitchFamily="34" charset="0"/>
              </a:rPr>
              <a:t>Незнание правил;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Arial Black" pitchFamily="34" charset="0"/>
              </a:rPr>
              <a:t>Невнимательность;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Arial Black" pitchFamily="34" charset="0"/>
              </a:rPr>
              <a:t>Неумение применять правила на практике;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Arial Black" pitchFamily="34" charset="0"/>
              </a:rPr>
              <a:t>Ограниченное чтение книг.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34818" name="Picture 2" descr="G:\ИССЛЕДОВАТЕЛЬСКИЕ РАБОТЫ\Недбавева\Новая папка\shkolnye_kartinki_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1228" y="3317965"/>
            <a:ext cx="2414451" cy="2414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CC99"/>
                </a:solidFill>
                <a:latin typeface="Arial Black" pitchFamily="34" charset="0"/>
              </a:rPr>
              <a:t>Меры борьбы с ошибками</a:t>
            </a:r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</a:br>
            <a:endParaRPr lang="ru-RU" dirty="0">
              <a:solidFill>
                <a:srgbClr val="00CC99"/>
              </a:solidFill>
              <a:latin typeface="Arial Black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724297" y="1338636"/>
            <a:ext cx="873905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Во-первых, необходимо проводить акции по пропаганде грамотности, образованности среди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учащихся.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Во-вторых, можно открыть сайты, высмеивающие ошибки, а также содержащие объяснение, как их нужно исправлять.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В-третьих,  нужно следить за своей речью и правописанием, помогать в этом друзьям.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Times New Roman" pitchFamily="18" charset="0"/>
              </a:rPr>
              <a:t> В-четвёртых, необходимо много читать, ведь,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Times New Roman" pitchFamily="18" charset="0"/>
              </a:rPr>
              <a:t> читая, мы запоминаем, как пишутся слова.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400" b="1" baseline="0" dirty="0" smtClean="0">
                <a:latin typeface="Arial Black" pitchFamily="34" charset="0"/>
                <a:cs typeface="Times New Roman" pitchFamily="18" charset="0"/>
              </a:rPr>
              <a:t>В-пятых, не забывать учить правила!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35842" name="Picture 2" descr="G:\ИССЛЕДОВАТЕЛЬСКИЕ РАБОТЫ\Недбавева\Новая папка\shkolnye_kartinki_6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74275" y="4232366"/>
            <a:ext cx="1573291" cy="2107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заключение</a:t>
            </a:r>
            <a:endParaRPr lang="ru-RU" dirty="0">
              <a:solidFill>
                <a:srgbClr val="00CC99"/>
              </a:solidFill>
              <a:latin typeface="Arial Black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58092" y="1612524"/>
            <a:ext cx="994083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Проведенное исследование показало, что, несмотря на негативное отношение к ошибкам в письменной речи, </a:t>
            </a:r>
            <a:r>
              <a:rPr lang="ru-RU" sz="2400" b="1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многие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учащиеся предпочитают не обращать на них внимания, а в личной переписке считают допустимым наличие ошибок. Это еще раз убеждает нас в необходимости изучения норм литературного языка. Поэтому одной из важнейших задач остается  пропаганда культуры речи и бережного отношения к родному языку.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G:\ИССЛЕДОВАТЕЛЬСКИЕ РАБОТЫ\Недбавева\Новая папка\4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1188" y="4204063"/>
            <a:ext cx="1934936" cy="1934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00891"/>
            <a:ext cx="1112955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G:\ИССЛЕДОВАТЕЛЬСКИЕ РАБОТЫ\Недбавева\Новая папка\prikoli-pro-shkol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7821" y="2090057"/>
            <a:ext cx="4999290" cy="3566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046306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accent2"/>
                </a:solidFill>
                <a:latin typeface="Arial Black" pitchFamily="34" charset="0"/>
                <a:cs typeface="Times New Roman" pitchFamily="18" charset="0"/>
              </a:rPr>
              <a:t>Цель моей работы </a:t>
            </a:r>
            <a:r>
              <a:rPr lang="ru-RU" b="1" dirty="0">
                <a:latin typeface="Arial Black" pitchFamily="34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изучение лингвистических ошибок.</a:t>
            </a:r>
            <a:endParaRPr lang="ru-RU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93218"/>
            <a:ext cx="10363826" cy="3424107"/>
          </a:xfrm>
          <a:solidFill>
            <a:schemeClr val="accent2"/>
          </a:solidFill>
        </p:spPr>
        <p:txBody>
          <a:bodyPr/>
          <a:lstStyle/>
          <a:p>
            <a:pPr>
              <a:buNone/>
            </a:pPr>
            <a:r>
              <a:rPr lang="ru-RU" sz="3600" b="1" dirty="0" smtClean="0">
                <a:latin typeface="Arial Black" pitchFamily="34" charset="0"/>
              </a:rPr>
              <a:t>ЗАДАЧИ: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Определить, какие лингвистические ошибки встречаются у учащихся чаще всего;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Изучить литературу о классификации ошибок;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Проанализировать письменные работы учащихся;</a:t>
            </a:r>
          </a:p>
          <a:p>
            <a:pPr marL="457200" indent="-457200">
              <a:buAutoNum type="arabicPeriod"/>
            </a:pP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Разработать рекомендации по предупреждению ошибок.</a:t>
            </a:r>
          </a:p>
          <a:p>
            <a:pPr marL="457200" indent="-457200">
              <a:buAutoNum type="arabicPeriod"/>
            </a:pP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823" y="509451"/>
            <a:ext cx="11390811" cy="1841863"/>
          </a:xfrm>
        </p:spPr>
        <p:txBody>
          <a:bodyPr/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Объект исследования</a:t>
            </a:r>
            <a:r>
              <a:rPr lang="ru-RU" dirty="0" smtClean="0">
                <a:solidFill>
                  <a:srgbClr val="00CC99"/>
                </a:solidFill>
              </a:rPr>
              <a:t>:</a:t>
            </a:r>
            <a:endParaRPr lang="ru-RU" dirty="0">
              <a:solidFill>
                <a:srgbClr val="00CC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664824"/>
            <a:ext cx="8689976" cy="77070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Учащиеся 6-7 классов</a:t>
            </a:r>
            <a:endParaRPr lang="ru-RU" sz="36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G:\ИССЛЕДОВАТЕЛЬСКИЕ РАБОТЫ\Недбавева\Новая папка\614448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2979" y="3926748"/>
            <a:ext cx="2628845" cy="1977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9531" y="418012"/>
            <a:ext cx="9291457" cy="1854926"/>
          </a:xfrm>
        </p:spPr>
        <p:txBody>
          <a:bodyPr/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Предмет исследования:</a:t>
            </a:r>
            <a:endParaRPr lang="ru-RU" dirty="0">
              <a:solidFill>
                <a:srgbClr val="00CC99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1966" y="3357154"/>
            <a:ext cx="9526588" cy="229253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Письменные Творческие работы по русскому языку учащихся 6,7 классов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050" name="Picture 2" descr="G:\ИССЛЕДОВАТЕЛЬСКИЕ РАБОТЫ\Недбавева\Новая папка\7996677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14263" y="305866"/>
            <a:ext cx="2141821" cy="2032385"/>
          </a:xfrm>
          <a:prstGeom prst="rect">
            <a:avLst/>
          </a:prstGeom>
          <a:noFill/>
        </p:spPr>
      </p:pic>
      <p:pic>
        <p:nvPicPr>
          <p:cNvPr id="2051" name="Picture 3" descr="G:\ИССЛЕДОВАТЕЛЬСКИЕ РАБОТЫ\Недбавева\Новая папка\рол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748" y="4898571"/>
            <a:ext cx="1464114" cy="1426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>
                <a:solidFill>
                  <a:schemeClr val="accent2"/>
                </a:solidFill>
                <a:latin typeface="Arial Black" pitchFamily="34" charset="0"/>
              </a:rPr>
              <a:t>Методы исследования:</a:t>
            </a:r>
            <a:endParaRPr lang="ru-RU" sz="5400" b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None/>
              <a:defRPr/>
            </a:pPr>
            <a:r>
              <a:rPr lang="ru-RU" sz="2800" b="1" dirty="0" smtClean="0">
                <a:latin typeface="Arial Black" pitchFamily="34" charset="0"/>
                <a:cs typeface="Times New Roman" pitchFamily="18" charset="0"/>
              </a:rPr>
              <a:t>1. наблюдение за </a:t>
            </a:r>
            <a:r>
              <a:rPr lang="ru-RU" sz="2800" b="1" dirty="0">
                <a:latin typeface="Arial Black" pitchFamily="34" charset="0"/>
                <a:cs typeface="Times New Roman" pitchFamily="18" charset="0"/>
              </a:rPr>
              <a:t>речью школьников</a:t>
            </a:r>
            <a:r>
              <a:rPr lang="ru-RU" sz="2800" b="1" dirty="0" smtClean="0">
                <a:latin typeface="Arial Black" pitchFamily="34" charset="0"/>
                <a:cs typeface="Times New Roman" pitchFamily="18" charset="0"/>
              </a:rPr>
              <a:t>;</a:t>
            </a:r>
            <a:endParaRPr lang="ru-RU" sz="2800" b="1" dirty="0">
              <a:latin typeface="Arial Black" pitchFamily="34" charset="0"/>
              <a:cs typeface="Times New Roman" pitchFamily="18" charset="0"/>
            </a:endParaRPr>
          </a:p>
          <a:p>
            <a:pPr marL="265176" indent="-265176">
              <a:buNone/>
              <a:defRPr/>
            </a:pPr>
            <a:r>
              <a:rPr lang="ru-RU" sz="2800" b="1" dirty="0" smtClean="0">
                <a:latin typeface="Arial Black" pitchFamily="34" charset="0"/>
                <a:cs typeface="Times New Roman" pitchFamily="18" charset="0"/>
              </a:rPr>
              <a:t>2. анализ </a:t>
            </a:r>
            <a:r>
              <a:rPr lang="ru-RU" sz="2800" b="1" dirty="0">
                <a:latin typeface="Arial Black" pitchFamily="34" charset="0"/>
                <a:cs typeface="Times New Roman" pitchFamily="18" charset="0"/>
              </a:rPr>
              <a:t>письменных творческих работ учащихся;</a:t>
            </a:r>
          </a:p>
          <a:p>
            <a:pPr marL="265176" indent="-265176">
              <a:buNone/>
              <a:defRPr/>
            </a:pPr>
            <a:r>
              <a:rPr lang="ru-RU" sz="2800" b="1" dirty="0" smtClean="0">
                <a:latin typeface="Arial Black" pitchFamily="34" charset="0"/>
                <a:cs typeface="Times New Roman" pitchFamily="18" charset="0"/>
              </a:rPr>
              <a:t>3. </a:t>
            </a:r>
            <a:r>
              <a:rPr lang="ru-RU" sz="2800" b="1" dirty="0">
                <a:latin typeface="Arial Black" pitchFamily="34" charset="0"/>
                <a:cs typeface="Times New Roman" pitchFamily="18" charset="0"/>
              </a:rPr>
              <a:t>работа со словарями;</a:t>
            </a:r>
          </a:p>
          <a:p>
            <a:pPr marL="265176" indent="-265176">
              <a:buNone/>
              <a:defRPr/>
            </a:pPr>
            <a:r>
              <a:rPr lang="ru-RU" sz="2800" b="1" dirty="0" smtClean="0">
                <a:latin typeface="Arial Black" pitchFamily="34" charset="0"/>
                <a:cs typeface="Times New Roman" pitchFamily="18" charset="0"/>
              </a:rPr>
              <a:t>4.систематизация </a:t>
            </a:r>
            <a:r>
              <a:rPr lang="ru-RU" sz="2800" b="1" dirty="0">
                <a:latin typeface="Arial Black" pitchFamily="34" charset="0"/>
                <a:cs typeface="Times New Roman" pitchFamily="18" charset="0"/>
              </a:rPr>
              <a:t>собранного </a:t>
            </a:r>
            <a:r>
              <a:rPr lang="ru-RU" sz="2800" b="1" dirty="0" smtClean="0">
                <a:latin typeface="Arial Black" pitchFamily="34" charset="0"/>
                <a:cs typeface="Times New Roman" pitchFamily="18" charset="0"/>
              </a:rPr>
              <a:t>материала.</a:t>
            </a:r>
            <a:endParaRPr lang="ru-RU" sz="2800" b="1" dirty="0">
              <a:latin typeface="Arial Black" pitchFamily="34" charset="0"/>
              <a:cs typeface="Times New Roman" pitchFamily="18" charset="0"/>
            </a:endParaRPr>
          </a:p>
          <a:p>
            <a:pPr marL="265176" indent="-265176">
              <a:buFont typeface="Wingdings 2"/>
              <a:buChar char=""/>
              <a:defRPr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6" descr="C:\Users\Цифро\Desktop\Анимация\geeky_girl_reading_perl_book_hg_clr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82271" y="259307"/>
            <a:ext cx="2309729" cy="284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470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CC99"/>
                </a:solidFill>
                <a:latin typeface="Arial Black" pitchFamily="34" charset="0"/>
              </a:rPr>
              <a:t>Классификация ошибок</a:t>
            </a:r>
            <a:endParaRPr lang="ru-RU" sz="4400" b="1" dirty="0">
              <a:solidFill>
                <a:srgbClr val="00CC99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Arial Black" pitchFamily="34" charset="0"/>
              </a:rPr>
              <a:t>Орфографические;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Arial Black" pitchFamily="34" charset="0"/>
              </a:rPr>
              <a:t>Пунктуационные;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Arial Black" pitchFamily="34" charset="0"/>
              </a:rPr>
              <a:t>Логические;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Arial Black" pitchFamily="34" charset="0"/>
              </a:rPr>
              <a:t>Фактические;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Arial Black" pitchFamily="34" charset="0"/>
              </a:rPr>
              <a:t>Речевые;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Arial Black" pitchFamily="34" charset="0"/>
              </a:rPr>
              <a:t>Грамматические.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3074" name="Picture 2" descr="G:\ИССЛЕДОВАТЕЛЬСКИЕ РАБОТЫ\Недбавева\Новая папка\41.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4348" y="1881051"/>
            <a:ext cx="3224784" cy="3023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1658" y="1287137"/>
            <a:ext cx="9576630" cy="2509213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00CC99"/>
                </a:solidFill>
                <a:latin typeface="Arial Black" pitchFamily="34" charset="0"/>
                <a:cs typeface="Times New Roman" pitchFamily="18" charset="0"/>
              </a:rPr>
              <a:t>В результате исследования </a:t>
            </a:r>
            <a:r>
              <a:rPr lang="ru-RU" sz="4000" b="1" dirty="0" smtClean="0">
                <a:latin typeface="Arial Black" pitchFamily="34" charset="0"/>
                <a:cs typeface="Times New Roman" pitchFamily="18" charset="0"/>
              </a:rPr>
              <a:t>творческих письменных работ по русскому языку у учащихся 6,7 классов было обнаружено </a:t>
            </a: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433 ошибки.</a:t>
            </a:r>
            <a:r>
              <a:rPr lang="ru-RU" sz="4000" b="1" dirty="0" smtClean="0">
                <a:latin typeface="Arial Black" pitchFamily="34" charset="0"/>
                <a:cs typeface="Times New Roman" pitchFamily="18" charset="0"/>
              </a:rPr>
              <a:t> </a:t>
            </a:r>
            <a:endParaRPr lang="ru-RU" sz="4000" b="1" dirty="0"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1026" name="Picture 2" descr="G:\ИССЛЕДОВАТЕЛЬСКИЕ РАБОТЫ\Недбавева\Новая папка\514700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676" y="3905794"/>
            <a:ext cx="2173964" cy="1771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337" y="509452"/>
            <a:ext cx="9539651" cy="1737360"/>
          </a:xfrm>
        </p:spPr>
        <p:txBody>
          <a:bodyPr/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Орфографические ошибки -126</a:t>
            </a:r>
            <a:endParaRPr lang="ru-RU" dirty="0">
              <a:solidFill>
                <a:srgbClr val="00CC99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782390"/>
            <a:ext cx="8689976" cy="247541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Безударные гласные в корне слова, правописание суффиксов имен прилагательных и причастий, чередование гласных в корне, правописание непроизносимых согласных в корне, правописание сложных имен прилагательных, правописание окончаний глаголов, раздельное написание предлогов со словами.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050" name="Picture 2" descr="G:\ИССЛЕДОВАТЕЛЬСКИЕ РАБОТЫ\Недбавева\Новая папка\shkolnye_kartinki_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3822" y="64008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653143"/>
            <a:ext cx="8689976" cy="202474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CC99"/>
                </a:solidFill>
                <a:latin typeface="Arial Black" pitchFamily="34" charset="0"/>
              </a:rPr>
              <a:t>Пунктуационные ошибки - 112</a:t>
            </a:r>
            <a:endParaRPr lang="ru-RU" dirty="0">
              <a:solidFill>
                <a:srgbClr val="00CC99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7606" y="2899954"/>
            <a:ext cx="9034818" cy="2357845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Запятая между однородными членами предложения, запятая между частями сложного предложения, знаки препинания при прямой речи и диалоге.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G:\ИССЛЕДОВАТЕЛЬСКИЕ РАБОТЫ\Недбавева\Новая папка\4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667" y="4264114"/>
            <a:ext cx="2130878" cy="2130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Другая 5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00B050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270</TotalTime>
  <Words>832</Words>
  <Application>Microsoft Office PowerPoint</Application>
  <PresentationFormat>Широкоэкранный</PresentationFormat>
  <Paragraphs>126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Tw Cen MT</vt:lpstr>
      <vt:lpstr>Wingdings</vt:lpstr>
      <vt:lpstr>Wingdings 2</vt:lpstr>
      <vt:lpstr>Капля</vt:lpstr>
      <vt:lpstr>Презентация PowerPoint</vt:lpstr>
      <vt:lpstr>Цель моей работы – изучение лингвистических ошибок.</vt:lpstr>
      <vt:lpstr>Объект исследования:</vt:lpstr>
      <vt:lpstr>Предмет исследования:</vt:lpstr>
      <vt:lpstr>Методы исследования:</vt:lpstr>
      <vt:lpstr>Классификация ошибок</vt:lpstr>
      <vt:lpstr>В результате исследования творческих письменных работ по русскому языку у учащихся 6,7 классов было обнаружено 433 ошибки. </vt:lpstr>
      <vt:lpstr>Орфографические ошибки -126</vt:lpstr>
      <vt:lpstr>Пунктуационные ошибки - 112</vt:lpstr>
      <vt:lpstr>Грамматические ошибки -97</vt:lpstr>
      <vt:lpstr>Примеры ошибок из наших работ</vt:lpstr>
      <vt:lpstr>Речевые ошибки - 62</vt:lpstr>
      <vt:lpstr>Примеры ошибок из наших работ</vt:lpstr>
      <vt:lpstr>Логические ошибки - 30</vt:lpstr>
      <vt:lpstr>Фактические ошибки - 6</vt:lpstr>
      <vt:lpstr>Причины возникновения ошибок:</vt:lpstr>
      <vt:lpstr>Меры борьбы с ошибками 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«лингвистические ошибки вокруг нас: их возникновение и классификация»</dc:title>
  <dc:creator>Елена Гончарова</dc:creator>
  <cp:lastModifiedBy>Учетная запись Майкрософт</cp:lastModifiedBy>
  <cp:revision>27</cp:revision>
  <dcterms:created xsi:type="dcterms:W3CDTF">2015-05-21T12:08:24Z</dcterms:created>
  <dcterms:modified xsi:type="dcterms:W3CDTF">2016-11-30T16:07:20Z</dcterms:modified>
</cp:coreProperties>
</file>